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44" r:id="rId2"/>
    <p:sldId id="257" r:id="rId3"/>
    <p:sldId id="346" r:id="rId4"/>
    <p:sldId id="258" r:id="rId5"/>
    <p:sldId id="266" r:id="rId6"/>
    <p:sldId id="309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52" r:id="rId15"/>
    <p:sldId id="353" r:id="rId16"/>
    <p:sldId id="302" r:id="rId17"/>
    <p:sldId id="303" r:id="rId18"/>
    <p:sldId id="350" r:id="rId19"/>
    <p:sldId id="304" r:id="rId20"/>
    <p:sldId id="305" r:id="rId21"/>
    <p:sldId id="348" r:id="rId22"/>
    <p:sldId id="260" r:id="rId23"/>
    <p:sldId id="261" r:id="rId24"/>
    <p:sldId id="267" r:id="rId25"/>
    <p:sldId id="351" r:id="rId26"/>
    <p:sldId id="262" r:id="rId27"/>
    <p:sldId id="263" r:id="rId28"/>
    <p:sldId id="310" r:id="rId29"/>
    <p:sldId id="311" r:id="rId30"/>
    <p:sldId id="342" r:id="rId31"/>
    <p:sldId id="355" r:id="rId32"/>
    <p:sldId id="354" r:id="rId33"/>
    <p:sldId id="349" r:id="rId34"/>
    <p:sldId id="315" r:id="rId35"/>
    <p:sldId id="33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96"/>
    <p:restoredTop sz="94707"/>
  </p:normalViewPr>
  <p:slideViewPr>
    <p:cSldViewPr snapToGrid="0">
      <p:cViewPr varScale="1">
        <p:scale>
          <a:sx n="105" d="100"/>
          <a:sy n="105" d="100"/>
        </p:scale>
        <p:origin x="184" y="3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389EC-EF26-40EA-A925-209CF713679E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8EFF-987A-48C0-9063-07E64C5912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D03C-7FEC-4942-9F62-F166434C69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17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18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Heuristic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Coverage</a:t>
            </a:r>
            <a:r>
              <a:rPr kumimoji="1" lang="en-US" altLang="zh-CN" baseline="0" dirty="0"/>
              <a:t> probability,   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19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20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8426F-BA81-4A7F-A71E-9A2E1F3BDA5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Beginning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of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system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reliability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assessment.</a:t>
            </a:r>
            <a:r>
              <a:rPr kumimoji="1" lang="zh-CN" altLang="en-US" baseline="0" dirty="0"/>
              <a:t> </a:t>
            </a:r>
            <a:endParaRPr kumimoji="1" lang="en-US" altLang="zh-CN" baseline="0" dirty="0"/>
          </a:p>
          <a:p>
            <a:r>
              <a:rPr kumimoji="1" lang="en-US" altLang="zh-CN" baseline="0" dirty="0"/>
              <a:t>Original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procedures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8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9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10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11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DC9D-4582-44E3-85B6-5F6E1027C4F0}" type="slidenum">
              <a:rPr lang="zh-HK" altLang="en-US" smtClean="0"/>
              <a:t>15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9656-02A9-3048-B730-8224DDA3D4CC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F7A2-97D4-9A41-A8C6-D48E15374D6B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1D81-9FCB-BC4C-B6F9-CB549F19BC74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6549-FA74-B543-A3C1-2CAA026BE3C3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85CF-55BE-F14A-B5A7-079898DDF7D7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136-1FFC-CB46-8A4E-9F5D72D4C46D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A32F-4714-F547-A325-D7E880C93E5C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4CAB-8C33-7A4C-B6EA-EDE0E78E1200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28E7-178C-534A-BAE6-F93C13F579F0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DECF-5D46-B74A-ACFE-F7ED9E136CE7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D24-E783-AA4F-BDAD-BB919B1CA86B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B529-576A-8D4A-B222-A3CA5BA906AE}" type="datetime1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6B7D-E8E8-4CA0-BC54-0DA259EE2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6515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Contributions to System Reliability Assessment and Bayesian Inverse Problems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副标题 2"/>
          <p:cNvSpPr txBox="1"/>
          <p:nvPr/>
        </p:nvSpPr>
        <p:spPr>
          <a:xfrm>
            <a:off x="1143000" y="4180418"/>
            <a:ext cx="6858000" cy="2175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Zhaohui</a:t>
            </a: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Supervisor:</a:t>
            </a: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Prof.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Yu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Dan(AMSS)</a:t>
            </a: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Prof.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Tan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Matthias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Hwai-yong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Cityu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Academy of mathematics and system sciences, CAS;</a:t>
            </a:r>
          </a:p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City University of Hong Kong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2387600"/>
                <a:ext cx="9144000" cy="4470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Summarize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to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an optimization problem: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  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acc>
                            <m:accPr>
                              <m:chr m:val="̂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US" altLang="zh-CN" b="0" dirty="0">
                  <a:latin typeface="Times New Roman" panose="0202050305040509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altLang="zh-CN" b="1" i="1" dirty="0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.                           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generalized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method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has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no limitation on system structure and lifetime model.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Performance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of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confidence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limits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is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determined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by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</a:t>
                </a:r>
                <a:r>
                  <a:rPr lang="zh-CN" altLang="en-US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choice</a:t>
                </a:r>
                <a:r>
                  <a:rPr lang="zh-CN" altLang="en-US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of</a:t>
                </a:r>
                <a:r>
                  <a:rPr lang="zh-CN" altLang="en-US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order.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Dimension of  the problem will increase with the number of components.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Feasible region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: unbounded for most situation.</a:t>
                </a:r>
              </a:p>
              <a:p>
                <a:endParaRPr lang="zh-CN" altLang="en-US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87600"/>
                <a:ext cx="9144000" cy="4470400"/>
              </a:xfrm>
              <a:blipFill rotWithShape="1">
                <a:blip r:embed="rId3"/>
                <a:stretch>
                  <a:fillRect t="-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 txBox="1"/>
          <p:nvPr/>
        </p:nvSpPr>
        <p:spPr>
          <a:xfrm>
            <a:off x="0" y="-1386"/>
            <a:ext cx="9067800" cy="1000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General Buehler Limits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53483" y="1071763"/>
                <a:ext cx="8240183" cy="12603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09855" indent="0">
                  <a:buNone/>
                </a:pP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Throrem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With some regularity conditions for the order in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 panose="02040503050406030204" pitchFamily="18" charset="0"/>
                          </a:rPr>
                          <m:t>inf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Times New Roman" panose="02020503050405090304" pitchFamily="18" charset="0"/>
                                <a:cs typeface="Times New Roman" panose="020205030504050903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the LCL of system reliability R, i.e.</a:t>
                </a:r>
              </a:p>
              <a:p>
                <a:pPr marL="109855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83" y="1071763"/>
                <a:ext cx="8240183" cy="1260345"/>
              </a:xfrm>
              <a:prstGeom prst="rect">
                <a:avLst/>
              </a:prstGeom>
              <a:blipFill rotWithShape="1">
                <a:blip r:embed="rId4"/>
                <a:stretch>
                  <a:fillRect l="-82" t="-545" r="-75" b="-47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0" y="939800"/>
                <a:ext cx="9144000" cy="591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For demonstration purpose, we give an example to show how to 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 Only need to discuss how to estimate components reliability,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to be independent identical distributed (</a:t>
                </a:r>
                <a:r>
                  <a:rPr lang="en-US" altLang="zh-CN" sz="2400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i.i.d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Weibull sample whose cumulative distribution function(CDF) is</a:t>
                </a:r>
                <a:r>
                  <a:rPr lang="zh-CN" altLang="en-US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：</a:t>
                </a:r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Denote:</a:t>
                </a: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7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17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395605" indent="-285750"/>
                <a:endParaRPr lang="en-US" altLang="zh-CN" sz="17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altLang="zh-CN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7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17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1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1700" b="0" dirty="0">
                  <a:latin typeface="Times New Roman" panose="02020503050405090304" pitchFamily="18" charset="0"/>
                </a:endParaRPr>
              </a:p>
              <a:p>
                <a:pPr marL="109855" indent="0">
                  <a:buNone/>
                </a:pPr>
                <a:r>
                  <a:rPr lang="en-US" altLang="zh-CN" sz="18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called standard extreme value distribution)</a:t>
                </a:r>
                <a:endParaRPr lang="zh-CN" altLang="en-US" sz="18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39800"/>
                <a:ext cx="9144000" cy="5918200"/>
              </a:xfrm>
              <a:blipFill rotWithShape="1">
                <a:blip r:embed="rId3"/>
                <a:stretch>
                  <a:fillRect t="-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 txBox="1"/>
          <p:nvPr/>
        </p:nvSpPr>
        <p:spPr>
          <a:xfrm>
            <a:off x="0" y="1"/>
            <a:ext cx="652272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>
              <a:latin typeface="Rockwell" panose="020605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 txBox="1"/>
              <p:nvPr/>
            </p:nvSpPr>
            <p:spPr>
              <a:xfrm>
                <a:off x="0" y="0"/>
                <a:ext cx="9144000" cy="939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4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Determination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zh-CN" altLang="zh-C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en-US" sz="4000" i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7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939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686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Since</a:t>
                </a:r>
                <a:r>
                  <a:rPr lang="zh-CN" altLang="en-US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=0.57721</m:t>
                    </m:r>
                  </m:oMath>
                </a14:m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Euler constant):</a:t>
                </a: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𝛾𝜎</m:t>
                      </m:r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 ,      </m:t>
                      </m:r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2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Then:</a:t>
                </a: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 ,    </m:t>
                      </m:r>
                      <m:acc>
                        <m:accPr>
                          <m:chr m:val="̂"/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altLang="zh-CN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20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2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Reliability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can be estimated by </a:t>
                </a: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2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Equivalent</a:t>
                </a:r>
                <a:r>
                  <a:rPr lang="zh-CN" altLang="en-US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expression:</a:t>
                </a:r>
              </a:p>
              <a:p>
                <a:pPr marL="10985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2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20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CN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altLang="zh-CN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zh-CN" sz="22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ln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zh-CN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zh-CN" sz="2200" b="0" i="1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zh-CN" sz="220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𝑅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en-US" altLang="zh-CN" sz="2200" b="0" i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c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en-US" altLang="zh-CN" sz="22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0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20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20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zh-CN" sz="220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20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200"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altLang="zh-CN" sz="22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20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2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There is only one parameter(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 in this estimator.</a:t>
                </a:r>
                <a:endParaRPr lang="zh-CN" altLang="en-US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686800" cy="58674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 txBox="1"/>
              <p:nvPr/>
            </p:nvSpPr>
            <p:spPr>
              <a:xfrm>
                <a:off x="0" y="1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4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Determination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40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R</m:t>
                        </m:r>
                      </m:e>
                    </m:acc>
                    <m:d>
                      <m:dPr>
                        <m:ctrlPr>
                          <a:rPr lang="zh-CN" altLang="zh-CN" sz="4000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dPr>
                      <m:e>
                        <m:r>
                          <a:rPr lang="en-US" altLang="zh-CN" sz="400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en-US" sz="4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7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"/>
                <a:ext cx="9144000" cy="609600"/>
              </a:xfrm>
              <a:prstGeom prst="rect">
                <a:avLst/>
              </a:prstGeom>
              <a:blipFill rotWithShape="1">
                <a:blip r:embed="rId4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84537" y="1914905"/>
              <a:ext cx="8574923" cy="39136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738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33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15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61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6013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9409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Model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Binomial 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Exponential 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Log-normal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Weibull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6438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CDF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𝑥</m:t>
                                </m:r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2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zh-CN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altLang="zh-CN" sz="12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altLang="zh-CN" sz="1200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sz="120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701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Reliability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CN" sz="12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20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00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2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2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2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2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sub>
                                    </m:sSub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zh-CN" sz="1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CN" sz="12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12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2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altLang="zh-CN" sz="1200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zh-CN" sz="120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8614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Designated Statistics</a:t>
                          </a:r>
                          <a:r>
                            <a:rPr lang="zh-CN" altLang="en-US" sz="1200" baseline="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 </a:t>
                          </a: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)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i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failure</m:t>
                                </m:r>
                                <m:r>
                                  <a:rPr lang="en-US" altLang="zh-CN" sz="1200" b="0" i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b="0" i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num</m:t>
                                </m:r>
                              </m:oMath>
                            </m:oMathPara>
                          </a14:m>
                          <a:endParaRPr lang="zh-CN" altLang="en-US" sz="1200" i="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200">
                                                    <a:latin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  <m:r>
                                                  <a:rPr lang="en-US" altLang="zh-CN" sz="1200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20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200">
                                                <a:latin typeface="Cambria Math" panose="02040503050406030204" pitchFamily="18" charset="0"/>
                                              </a:rPr>
                                              <m:t>)−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zh-CN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200">
                                                    <a:latin typeface="Cambria Math" panose="02040503050406030204" pitchFamily="18" charset="0"/>
                                                  </a:rPr>
                                                  <m:t>μ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zh-CN" altLang="zh-CN" sz="1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200">
                                                    <a:latin typeface="Cambria Math" panose="02040503050406030204" pitchFamily="18" charset="0"/>
                                                  </a:rPr>
                                                  <m:t>σ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i="1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12182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dirty="0" smtClean="0">
                                      <a:latin typeface="Cambria Math" panose="02040503050406030204" pitchFamily="18" charset="0"/>
                                      <a:cs typeface="Times New Roman" panose="0202050305040509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 dirty="0" smtClean="0">
                                      <a:latin typeface="Cambria Math" panose="02040503050406030204" pitchFamily="18" charset="0"/>
                                      <a:cs typeface="Times New Roman" panose="0202050305040509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200" b="0" i="1" dirty="0" smtClean="0">
                                      <a:latin typeface="Cambria Math" panose="02040503050406030204" pitchFamily="18" charset="0"/>
                                      <a:cs typeface="Times New Roman" panose="0202050305040509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-based expression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9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zh-CN" altLang="zh-CN" sz="9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9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  <m:e>
                                        <m:r>
                                          <a:rPr lang="en-US" altLang="zh-CN" sz="9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sSubSup>
                                  <m:sSubSupPr>
                                    <m:ctrlPr>
                                      <a:rPr lang="zh-CN" altLang="zh-CN" sz="9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altLang="zh-CN" sz="9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9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9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9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9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900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900" b="0" i="0" smtClean="0"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9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6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Sup>
                                <m:sSub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CN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200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Sup>
                                <m:sSub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((</m:t>
                                </m:r>
                                <m:sSup>
                                  <m:s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sub>
                                    </m:sSub>
                                  </m:e>
                                </m:d>
                                <m:rad>
                                  <m:radPr>
                                    <m:degHide m:val="on"/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zh-CN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zh-CN" sz="12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dirty="0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en-US" altLang="zh-CN" sz="12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200" dirty="0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altLang="zh-CN" sz="120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altLang="zh-CN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dirty="0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altLang="zh-CN" sz="1200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dirty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CN" sz="12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200" dirty="0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Sup>
                                  <m:sSubSup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1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10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altLang="zh-CN" sz="11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zh-CN" sz="11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altLang="zh-CN" sz="110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func>
                                                      <m:funcPr>
                                                        <m:ctrlPr>
                                                          <a:rPr lang="en-US" altLang="zh-CN" sz="11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altLang="zh-CN" sz="11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ln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CN" sz="11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func>
                                                              <m:funcPr>
                                                                <m:ctrlPr>
                                                                  <a:rPr lang="en-US" altLang="zh-CN" sz="1100" i="1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funcPr>
                                                              <m:fName>
                                                                <m:r>
                                                                  <m:rPr>
                                                                    <m:sty m:val="p"/>
                                                                  </m:rPr>
                                                                  <a:rPr lang="en-US" altLang="zh-CN" sz="1100"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ln</m:t>
                                                                </m:r>
                                                              </m:fName>
                                                              <m:e>
                                                                <m:d>
                                                                  <m:dPr>
                                                                    <m:ctrlPr>
                                                                      <a:rPr lang="en-US" altLang="zh-CN" sz="1100" i="1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</m:ctrlPr>
                                                                  </m:dPr>
                                                                  <m:e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lang="en-US" altLang="zh-CN" sz="1100" b="0" i="1" smtClean="0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lang="en-US" altLang="zh-CN" sz="1100" smtClean="0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  <m:t>𝑅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m:rPr>
                                                                            <m:sty m:val="p"/>
                                                                          </m:rPr>
                                                                          <a:rPr lang="en-US" altLang="zh-CN" sz="1100" b="0" i="0" smtClean="0">
                                                                            <a:latin typeface="Cambria Math" panose="02040503050406030204" pitchFamily="18" charset="0"/>
                                                                          </a:rPr>
                                                                          <m:t>c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</m:e>
                                                                </m:d>
                                                              </m:e>
                                                            </m:func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  <m:r>
                                                      <a:rPr lang="en-US" altLang="zh-CN" sz="110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CN" sz="11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CN" sz="11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𝑊</m:t>
                                                        </m:r>
                                                      </m:e>
                                                    </m:acc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CN" sz="11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11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11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𝑤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  <m:r>
                                                  <a:rPr lang="en-US" altLang="zh-CN" sz="1100">
                                                    <a:latin typeface="Cambria Math" panose="02040503050406030204" pitchFamily="18" charset="0"/>
                                                  </a:rPr>
                                                  <m:t>∙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altLang="zh-CN" sz="11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altLang="zh-CN" sz="1100">
                                                        <a:latin typeface="Cambria Math" panose="02040503050406030204" pitchFamily="18" charset="0"/>
                                                      </a:rPr>
                                                      <m:t>𝜋</m:t>
                                                    </m:r>
                                                  </m:num>
                                                  <m:den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en-US" altLang="zh-CN" sz="11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en-US" altLang="zh-CN" sz="110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6</m:t>
                                                        </m:r>
                                                      </m:e>
                                                    </m:rad>
                                                  </m:den>
                                                </m:f>
                                                <m:r>
                                                  <a:rPr lang="en-US" altLang="zh-CN" sz="110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zh-CN" sz="1100"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84537" y="1914905"/>
              <a:ext cx="8574923" cy="39136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73834"/>
                    <a:gridCol w="1283316"/>
                    <a:gridCol w="1071509"/>
                    <a:gridCol w="2086132"/>
                    <a:gridCol w="2760132"/>
                  </a:tblGrid>
                  <a:tr h="479409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Model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Binomial 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Exponential 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Log-normal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Weibull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CDF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7969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Reliability</a:t>
                          </a:r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endParaRPr lang="zh-CN" altLang="en-US" sz="1200" dirty="0"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9486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11118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矩形 6"/>
          <p:cNvSpPr/>
          <p:nvPr/>
        </p:nvSpPr>
        <p:spPr>
          <a:xfrm>
            <a:off x="0" y="5908047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The point estimation has transformed the feasible region to a hypercube.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994552"/>
                <a:ext cx="9144000" cy="84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90204" pitchFamily="34" charset="0"/>
                  <a:buChar char="•"/>
                </a:pP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Some commonly used lifetime model has similar property. We give some suggestion on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4552"/>
                <a:ext cx="9144000" cy="840871"/>
              </a:xfrm>
              <a:prstGeom prst="rect">
                <a:avLst/>
              </a:prstGeom>
              <a:blipFill rotWithShape="1">
                <a:blip r:embed="rId4"/>
                <a:stretch>
                  <a:fillRect t="-17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标题 1"/>
              <p:cNvSpPr txBox="1"/>
              <p:nvPr/>
            </p:nvSpPr>
            <p:spPr>
              <a:xfrm>
                <a:off x="-1" y="109082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4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Determination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zh-CN" altLang="zh-CN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en-US" sz="4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11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9082"/>
                <a:ext cx="9144000" cy="609600"/>
              </a:xfrm>
              <a:prstGeom prst="rect">
                <a:avLst/>
              </a:prstGeom>
              <a:blipFill rotWithShape="1">
                <a:blip r:embed="rId5"/>
                <a:stretch>
                  <a:fillRect t="-498" r="7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994552"/>
                <a:ext cx="9144000" cy="6053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problem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is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non-convex,</a:t>
                </a:r>
                <a:r>
                  <a:rPr lang="zh-CN" altLang="en-US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multi-modal</a:t>
                </a:r>
                <a:r>
                  <a:rPr lang="zh-CN" altLang="en-US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optimization</a:t>
                </a:r>
                <a:r>
                  <a:rPr lang="zh-CN" altLang="en-US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problem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.       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dirty="0">
                  <a:latin typeface="Times New Roman" panose="0202050305040509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altLang="zh-CN" sz="2400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b="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Using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heuristic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algorithm.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Newton-Raphson(N-R)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algorithm with randomly choosing starting points.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)=0</m:t>
                    </m:r>
                    <m:groupChr>
                      <m:groupChrPr>
                        <m:chr m:val="⇔"/>
                        <m:pos m:val="top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Solving: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,...,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4552"/>
                <a:ext cx="9144000" cy="6053517"/>
              </a:xfrm>
              <a:prstGeom prst="rect">
                <a:avLst/>
              </a:prstGeom>
              <a:blipFill rotWithShape="1">
                <a:blip r:embed="rId3"/>
                <a:stretch>
                  <a:fillRect t="-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1"/>
          <p:cNvSpPr txBox="1"/>
          <p:nvPr/>
        </p:nvSpPr>
        <p:spPr>
          <a:xfrm>
            <a:off x="-1" y="109082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Algorithm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1228254"/>
                <a:ext cx="9144000" cy="4917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90204" pitchFamily="34" charset="0"/>
                  <a:buChar char="•"/>
                </a:pPr>
                <a:r>
                  <a:rPr lang="zh-CN" altLang="en-US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Using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heuristic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algorithm.</a:t>
                </a:r>
                <a:r>
                  <a:rPr lang="zh-CN" altLang="en-US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Newton-Raphson(N-R)</a:t>
                </a: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algorithm with randomly choosing starting points.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and it’s derivatives are approximated using a </a:t>
                </a:r>
                <a:r>
                  <a:rPr lang="en-US" altLang="zh-CN" sz="2400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Monte Carlo method + kernel density estimation</a:t>
                </a: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Randomly choosing staring points that fulfills the constraint using monotonic property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altLang="zh-CN" sz="2400" b="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𝑹</m:t>
                    </m:r>
                  </m:oMath>
                </a14:m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Run the standard N-R algorithm to search a local optimum.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en-US" altLang="zh-CN" sz="24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Find the minimal local optimum.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8254"/>
                <a:ext cx="9144000" cy="4917693"/>
              </a:xfrm>
              <a:prstGeom prst="rect">
                <a:avLst/>
              </a:prstGeom>
              <a:blipFill rotWithShape="1">
                <a:blip r:embed="rId3"/>
                <a:stretch>
                  <a:fillRect t="-3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1"/>
          <p:cNvSpPr txBox="1"/>
          <p:nvPr/>
        </p:nvSpPr>
        <p:spPr>
          <a:xfrm>
            <a:off x="-1" y="109082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Algorithm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3543"/>
            <a:ext cx="9144000" cy="684580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kumimoji="1" lang="zh-CN" altLang="en-US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73666"/>
            <a:ext cx="9144000" cy="5884333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Three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cases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illustrate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performance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proposed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approach:</a:t>
            </a: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order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compare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efficiency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between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our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method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other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widely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used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methods.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Some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applications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series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with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binomial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components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are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given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illustrate the advantage of proposed method. The results are compared to the normal table proposed by </a:t>
            </a:r>
            <a:r>
              <a:rPr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Lipow&amp;Riley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WCF expansion.</a:t>
            </a: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LM (</a:t>
            </a:r>
            <a:r>
              <a:rPr kumimoji="1"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Lindtrom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Madden 1962), MML (</a:t>
            </a:r>
            <a:r>
              <a:rPr kumimoji="1" lang="en-US" altLang="zh-CN" sz="20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Esterling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1972) and AO (Mann 1974) are employed as comparison methods for very simple cases: series systems with binomial components. </a:t>
            </a: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Another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study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gives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demonstration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on applying to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different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components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model,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e.g.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Weibull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model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lognormal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model. A series system consistent of three components with exponential, lognormal Weibull. </a:t>
            </a:r>
          </a:p>
          <a:p>
            <a:pPr marL="0" indent="0" eaLnBrk="0" hangingPunct="0">
              <a:buNone/>
            </a:pPr>
            <a:r>
              <a:rPr lang="en-US" altLang="zh-CN" sz="1400" dirty="0"/>
              <a:t>Mann R N and Frank E Grubbs. Approximately optimum confidence bounds for system reliability based on component test data. </a:t>
            </a:r>
            <a:r>
              <a:rPr lang="en-US" altLang="zh-CN" sz="1400" i="1" dirty="0" err="1"/>
              <a:t>Technometrics</a:t>
            </a:r>
            <a:r>
              <a:rPr lang="en-US" altLang="zh-CN" sz="1400" dirty="0"/>
              <a:t>, 16(3):335–347, 1974.</a:t>
            </a:r>
            <a:endParaRPr lang="zh-CN" altLang="zh-CN" sz="1400" dirty="0"/>
          </a:p>
          <a:p>
            <a:pPr marL="0" indent="0" eaLnBrk="0" hangingPunct="0">
              <a:buNone/>
            </a:pPr>
            <a:r>
              <a:rPr lang="en-US" altLang="zh-CN" sz="1400" dirty="0"/>
              <a:t>Easterling G R. Approximate confidence limits for system reliability. </a:t>
            </a:r>
            <a:r>
              <a:rPr lang="en-US" altLang="zh-CN" sz="1400" i="1" dirty="0"/>
              <a:t>Journal of the American Statistical Association</a:t>
            </a:r>
            <a:r>
              <a:rPr lang="en-US" altLang="zh-CN" sz="1400" dirty="0"/>
              <a:t>, 67(337):220–222, 1972.</a:t>
            </a:r>
            <a:endParaRPr lang="zh-CN" altLang="zh-CN" sz="1400" dirty="0"/>
          </a:p>
          <a:p>
            <a:pPr marL="0" indent="0">
              <a:buNone/>
            </a:pPr>
            <a:r>
              <a:rPr lang="en-US" altLang="zh-CN" sz="1400" dirty="0"/>
              <a:t>Lindstrom, D. L. and Madden, J. H. (1962). In Lloyd, D. K. and </a:t>
            </a:r>
            <a:r>
              <a:rPr lang="en-US" altLang="zh-CN" sz="1400" dirty="0" err="1"/>
              <a:t>Lipow</a:t>
            </a:r>
            <a:r>
              <a:rPr lang="en-US" altLang="zh-CN" sz="1400" dirty="0"/>
              <a:t>, M., </a:t>
            </a:r>
            <a:r>
              <a:rPr lang="en-US" altLang="zh-CN" sz="1400" i="1" dirty="0"/>
              <a:t>Reliability; Management, Methods and </a:t>
            </a:r>
            <a:r>
              <a:rPr lang="en-US" altLang="zh-CN" sz="1400" i="1" dirty="0" err="1"/>
              <a:t>Mathenmatics</a:t>
            </a:r>
            <a:r>
              <a:rPr lang="en-US" altLang="zh-CN" sz="1400" dirty="0"/>
              <a:t>, pp. 226-229. New York: Prentice-Hall</a:t>
            </a:r>
            <a:endParaRPr lang="zh-CN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0" y="1131970"/>
                <a:ext cx="9144000" cy="49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315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90204" pitchFamily="34" charset="0"/>
                  <a:buChar char="•"/>
                  <a:defRPr/>
                </a:pPr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Example of series system with binomial components(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):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1970"/>
                <a:ext cx="9144000" cy="498470"/>
              </a:xfrm>
              <a:prstGeom prst="rect">
                <a:avLst/>
              </a:prstGeom>
              <a:blipFill rotWithShape="1">
                <a:blip r:embed="rId3"/>
                <a:stretch>
                  <a:fillRect t="-80" b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3544"/>
            <a:ext cx="9144000" cy="79094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kumimoji="1" lang="zh-CN" altLang="en-US" sz="3200" dirty="0"/>
              <a:t>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5800" y="1845482"/>
          <a:ext cx="7408333" cy="4536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3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 size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ckwell" panose="02060503020205020403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 gridSpan="3"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Failure number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ckwell" panose="02060503020205020403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Proposed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ckwell" panose="02060503020205020403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503020205020403" pitchFamily="18" charset="0"/>
                          <a:ea typeface="+mn-ea"/>
                          <a:cs typeface="Times New Roman" panose="02020503050405090304"/>
                        </a:rPr>
                        <a:t>(opt)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ckwell" panose="02060503020205020403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WCF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ckwell" panose="02060503020205020403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0.663</a:t>
                      </a:r>
                      <a:endParaRPr lang="zh-CN" sz="1600" u="none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0.655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0.616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0.443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0.457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0.443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0.696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0.701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0.681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0.639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0.654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0.638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0.587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0.605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0.593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0.870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0.874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0.862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0.791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0.805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0.795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" indent="-6540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0.931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0.936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0.929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sz="16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0.859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0.866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0.860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+mn-ea"/>
                        <a:cs typeface="Times New Roman" panose="02020503050405090304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0" y="1131970"/>
                <a:ext cx="9144000" cy="49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315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90204" pitchFamily="34" charset="0"/>
                  <a:buChar char="•"/>
                  <a:defRPr/>
                </a:pPr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Example of series system with binomial components (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):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1970"/>
                <a:ext cx="9144000" cy="498470"/>
              </a:xfrm>
              <a:prstGeom prst="rect">
                <a:avLst/>
              </a:prstGeom>
              <a:blipFill rotWithShape="1">
                <a:blip r:embed="rId3"/>
                <a:stretch>
                  <a:fillRect t="-80" b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3544"/>
            <a:ext cx="9144000" cy="79094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kumimoji="1" lang="zh-CN" altLang="en-US" sz="3200" dirty="0"/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321733" y="1679669"/>
              <a:ext cx="8332356" cy="4676682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3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90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172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53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743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922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3090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79276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82381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57713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Case No.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No. of components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Sample Size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1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kern="100" dirty="0">
                              <a:effectLst/>
                            </a:rPr>
                            <a:t>) 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Component reliability(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1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kern="100" dirty="0">
                              <a:effectLst/>
                            </a:rPr>
                            <a:t>)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System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reliability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coverage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rate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80%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 err="1">
                              <a:effectLst/>
                            </a:rPr>
                            <a:t>qualtile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Mean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Standard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deviation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MSE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 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Method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 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71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1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=10,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=0.98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=5,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=0.92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0.9016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0.760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0.656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0.617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0.624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0.126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0.132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0.128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0.099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0.093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713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=30,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=0.98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=20,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=0.92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0.9016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0.831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0.891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0.858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0.809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0.073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951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3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=60,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=0.98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=40, 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=0.92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0.9016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0.900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0.897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0.897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0.898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0.877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0.886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0.881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0.853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0.841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0.049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713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=10,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=0.99,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=1,…,5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=5,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=0.98,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=6,…,10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0.8596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0.842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0.572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0.663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0.147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0.140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0.149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0.046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0.061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951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=30,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=0.99,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=1,…,5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=20,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=0.98,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=6,…,10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0.8596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0.920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0.819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0.799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0.756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0.789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0.764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6951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=60,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=0.99,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=1,…,5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100" i="1" kern="100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=5</m:t>
                                </m:r>
                                <m:r>
                                  <a:rPr lang="en-US" sz="1100" b="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100" b="0" i="1" kern="1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100" i="1" kern="10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 =0.98, </m:t>
                                </m:r>
                                <m:r>
                                  <a:rPr lang="en-US" sz="1100" i="1" kern="100" dirty="0" err="1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=6,…</m:t>
                                </m:r>
                                <m:r>
                                  <a:rPr lang="en-US" sz="1100" b="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100" i="1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0.8596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0.804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0.873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0.803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0.856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0.860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0.818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0.793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0.813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0.800</a:t>
                          </a:r>
                          <a:endParaRPr lang="zh-CN" altLang="en-US" dirty="0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0.007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321733" y="1679669"/>
              <a:ext cx="8332356" cy="4676682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31800"/>
                    <a:gridCol w="812800"/>
                    <a:gridCol w="2039010"/>
                    <a:gridCol w="717209"/>
                    <a:gridCol w="665363"/>
                    <a:gridCol w="774396"/>
                    <a:gridCol w="599220"/>
                    <a:gridCol w="830901"/>
                    <a:gridCol w="679276"/>
                    <a:gridCol w="782381"/>
                  </a:tblGrid>
                  <a:tr h="57721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Case No.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No. of components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System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reliability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coverage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rate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80%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 err="1">
                              <a:effectLst/>
                            </a:rPr>
                            <a:t>qualtile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Mean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Standard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deviation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MSE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 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Method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 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63690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1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0.9016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0.760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0.656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0.617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0.624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0.126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0.132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0.128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0.099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0.093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0.9016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0.831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0.891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0.858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0.809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0.073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7696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3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2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0.9016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0.900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0.897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0.897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0.898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0.877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0.886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0.881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0.853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0.841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0.049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0.8596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0.842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0.725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0.825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0.572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0.663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0.147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0.140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0.149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0.046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0.102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0.061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7696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0.8596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0.920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0.826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0.891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0.819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0.852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0.831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0.799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0.756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0.789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0.764</a:t>
                          </a:r>
                          <a:endParaRPr lang="zh-CN" altLang="en-US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0.075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0.017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0.015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  <a:tr h="7696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6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10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1207" marR="61207" marT="0" marB="0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0.8596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0.804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0.873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0.803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0.856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0.860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0.841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0.859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0.844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0.818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0.793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0.813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0.800</a:t>
                          </a:r>
                          <a:endParaRPr lang="zh-CN" altLang="en-US" dirty="0"/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0.054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0.008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0.005</a:t>
                          </a:r>
                          <a:endParaRPr lang="zh-CN" sz="1100" kern="1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>
                              <a:effectLst/>
                            </a:rPr>
                            <a:t>0.007</a:t>
                          </a:r>
                          <a:endParaRPr lang="zh-CN" sz="1100" kern="10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Exact</a:t>
                          </a:r>
                          <a:endParaRPr lang="zh-CN" sz="1100" kern="100" dirty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LM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AO</a:t>
                          </a:r>
                          <a:endParaRPr lang="zh-CN" sz="1100" kern="1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100" kern="100" dirty="0">
                              <a:effectLst/>
                            </a:rPr>
                            <a:t>MML</a:t>
                          </a:r>
                          <a:endParaRPr lang="zh-CN" sz="1100" kern="100" dirty="0">
                            <a:effectLst/>
                            <a:latin typeface="Times New Roman" panose="02020503050405090304" pitchFamily="18" charset="0"/>
                            <a:ea typeface="等线" panose="02010600030101010101" pitchFamily="2" charset="-122"/>
                            <a:cs typeface="Times New Roman" panose="02020503050405090304" pitchFamily="18" charset="0"/>
                          </a:endParaRPr>
                        </a:p>
                      </a:txBody>
                      <a:tcPr marL="61207" marR="61207" marT="0" marB="0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790944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 for series system of three components with different lifetime models:</a:t>
            </a:r>
          </a:p>
          <a:p>
            <a:pPr marL="109855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/>
            </p:nvGraphicFramePr>
            <p:xfrm>
              <a:off x="672727" y="1828799"/>
              <a:ext cx="7798546" cy="338666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718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69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90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11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1407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43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Case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Parameters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Sample size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Reliability</a:t>
                          </a: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(T=100)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Coverage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Quantile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1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=240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=150,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=1.5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0.8566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0.2</a:t>
                          </a:r>
                        </a:p>
                        <a:p>
                          <a:pPr algn="ctr"/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0.868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0.8505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=220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=180,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=1.5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=0.5,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0.8603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0.1</a:t>
                          </a:r>
                        </a:p>
                        <a:p>
                          <a:pPr algn="ctr"/>
                          <a:endParaRPr lang="en-US" altLang="zh-CN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0.968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0.8501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3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=200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=150,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=1.2</m:t>
                                </m:r>
                              </m:oMath>
                            </m:oMathPara>
                          </a14:m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=0.8, 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kern="1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0.775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0.05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0.978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0.772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/>
            </p:nvGraphicFramePr>
            <p:xfrm>
              <a:off x="672727" y="1828799"/>
              <a:ext cx="7798546" cy="338666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571873"/>
                    <a:gridCol w="1803400"/>
                    <a:gridCol w="966961"/>
                    <a:gridCol w="1319039"/>
                    <a:gridCol w="762000"/>
                    <a:gridCol w="1261195"/>
                    <a:gridCol w="1114078"/>
                  </a:tblGrid>
                  <a:tr h="6432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Case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Parameters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Sample size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Reliability</a:t>
                          </a:r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(T=100)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Coverage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Quantile 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1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0.8566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0.2</a:t>
                          </a:r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0.868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0.8505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0.8603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0.1</a:t>
                          </a:r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endParaRPr lang="en-US" altLang="zh-CN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0.968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0.8501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3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20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0.775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0.05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0.978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kern="1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cs typeface="Times New Roman" panose="0202050305040509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kern="1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503050405090304" pitchFamily="18" charset="0"/>
                              <a:cs typeface="Times New Roman" panose="02020503050405090304" pitchFamily="18" charset="0"/>
                            </a:rPr>
                            <a:t>0.772</a:t>
                          </a:r>
                          <a:endParaRPr lang="zh-CN" altLang="en-US" sz="1600" kern="1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503050405090304" pitchFamily="18" charset="0"/>
                            <a:ea typeface="+mn-ea"/>
                            <a:cs typeface="Times New Roman" panose="0202050305040509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标题 1"/>
          <p:cNvSpPr txBox="1"/>
          <p:nvPr/>
        </p:nvSpPr>
        <p:spPr>
          <a:xfrm>
            <a:off x="0" y="-3544"/>
            <a:ext cx="9144000" cy="790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kumimoji="1" lang="zh-CN" altLang="en-US" sz="3200"/>
              <a:t> </a:t>
            </a:r>
            <a:endParaRPr kumimoji="1"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0059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Outline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1067" y="1109134"/>
            <a:ext cx="8238066" cy="52472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Introduction to System Reliability Assessment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Exact Method for System Reliability Assessment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R-WCF Expansion Method for System Reliability Assessment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Two-stage MCMC Method for Bayesian Inverse Problems with Functional Inputs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800" y="792480"/>
            <a:ext cx="8737600" cy="53844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Contributions: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Generalizing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Buehler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confidence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limits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arbitrary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coherent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with new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designated statistics, which provides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choice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order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avoiding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influence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nuisance</a:t>
            </a:r>
            <a:r>
              <a:rPr lang="zh-CN" altLang="en-US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parameters. 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Heuristic algorithms are used to solve the optimization problem. </a:t>
            </a:r>
          </a:p>
          <a:p>
            <a:pPr>
              <a:lnSpc>
                <a:spcPct val="120000"/>
              </a:lnSpc>
            </a:pPr>
            <a:r>
              <a:rPr lang="en-US" altLang="zh-CN" sz="2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Future work :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More efficient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stable algorithms.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0" y="-3544"/>
            <a:ext cx="9144000" cy="790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Summary</a:t>
            </a:r>
            <a:r>
              <a:rPr kumimoji="1" lang="zh-CN" altLang="en-US" sz="3200" dirty="0"/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441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Approximation method for SRA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4412"/>
                <a:ext cx="9144000" cy="58435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Fast assessment of system reliability is required in some situations. 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Approximation method:</a:t>
                </a:r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Computationally efficient;</a:t>
                </a:r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Usually based on asymptotic property of consistent estimators.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System reliability: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Estimation for system reliability: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are estimation of components reliability.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4412"/>
                <a:ext cx="9144000" cy="5843587"/>
              </a:xfrm>
              <a:blipFill rotWithShape="1">
                <a:blip r:embed="rId2"/>
                <a:stretch>
                  <a:fillRect t="-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441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Approximation method for SRA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4412"/>
                <a:ext cx="9144000" cy="58435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Delta method</a:t>
                </a:r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With some regularity conditions,: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groupCh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Usually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convergence. 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Advantages: Computationally efficient. 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Deficiencies: large error in non-large sample cases.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Our purpose: keep computational efficiency and improve accuracy in non-large sample cases. </a:t>
                </a:r>
              </a:p>
              <a:p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Winterbuttom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-extended-Cornish-Fisher (WCF) expansion: an approximation method with higher convergence order.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</a:p>
              <a:p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4412"/>
                <a:ext cx="9144000" cy="5843587"/>
              </a:xfrm>
              <a:blipFill rotWithShape="1">
                <a:blip r:embed="rId2"/>
                <a:stretch>
                  <a:fillRect t="-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9933"/>
                <a:ext cx="9144000" cy="569806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Consider a polynomial adjustment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Characteristic function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  where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9933"/>
                <a:ext cx="9144000" cy="5698067"/>
              </a:xfrm>
              <a:blipFill rotWithShape="1">
                <a:blip r:embed="rId2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0732"/>
                <a:ext cx="9143999" cy="564726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s.t.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has a higher convergence rate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</a:t>
                </a:r>
              </a:p>
              <a:p>
                <a:r>
                  <a:rPr lang="en-US" altLang="zh-CN" dirty="0"/>
                  <a:t>Roughly speaking,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’s distribution converge to normal distribution faster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!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Lower confidence limits of confidence level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Expands more details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less error remains.</a:t>
                </a:r>
                <a:endParaRPr lang="zh-CN" altLang="en-US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0732"/>
                <a:ext cx="9143999" cy="5647267"/>
              </a:xfrm>
              <a:blipFill rotWithShape="1">
                <a:blip r:embed="rId2"/>
                <a:stretch>
                  <a:fillRect t="-7" r="7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770467"/>
                <a:ext cx="9143999" cy="608753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   =0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 =1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>
                                  <a:latin typeface="Times New Roman" panose="0202050305040509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3 equations determine 3 coefficients: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zh-CN" altLang="zh-CN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CN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𝑅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Needs expansion of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0467"/>
                <a:ext cx="9143999" cy="6087533"/>
              </a:xfrm>
              <a:blipFill rotWithShape="1">
                <a:blip r:embed="rId2"/>
                <a:stretch>
                  <a:fillRect t="-3" r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99067"/>
            <a:ext cx="9144000" cy="59351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Deficiency of original WCF expansion: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Determination of adjustment coefficients requires asymptotic  properties of point estimation, which is lack of theoretical support for some multi-dim parameter model.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Performance of WCF expansion is influenced by the choice of point estimations and expansion variables.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New approach suggests a perspective of estimation and expansion based on the components reliability: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Avoid the pollution by nuisance parameter;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Guarantee of efficiency of application to some multi-parameter lifetime model.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Proposed R-WCF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33856"/>
                <a:ext cx="9144000" cy="572414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Need to expand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Using chain rule, it is easy to achieve by expanding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We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proposed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new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choice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estimation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as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well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as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new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perspective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expansion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For log-location-scale family,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is called standard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𝐹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-istribution, we can simply assume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=0,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5030504050903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50305040509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3856"/>
                <a:ext cx="9144000" cy="5724144"/>
              </a:xfrm>
              <a:blipFill rotWithShape="1">
                <a:blip r:embed="rId3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Proposed R-WCF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Then</a:t>
                </a: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   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Reliability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can be estimated by plug-in method </a:t>
                </a: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Rewrite this estimation:</a:t>
                </a: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i="1" dirty="0">
                  <a:latin typeface="Times New Roman" panose="02020503050405090304" pitchFamily="18" charset="0"/>
                  <a:ea typeface="Cambria Math" panose="02040503050406030204" pitchFamily="18" charset="0"/>
                  <a:cs typeface="Times New Roman" panose="02020503050405090304" pitchFamily="18" charset="0"/>
                </a:endParaRPr>
              </a:p>
              <a:p>
                <a:pPr marL="82550" indent="0"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are first  2 order moments of standard F-distribution(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endParaRPr lang="zh-CN" altLang="en-US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715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Proposed R-WCF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199"/>
                <a:ext cx="9144000" cy="57065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The expansion is based on the estimation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i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is the expectation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199"/>
                <a:ext cx="9144000" cy="5706533"/>
              </a:xfrm>
              <a:blipFill rotWithShape="1">
                <a:blip r:embed="rId2"/>
                <a:stretch>
                  <a:fillRect t="-1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Proposed R-WCF expansion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383" y="2766218"/>
            <a:ext cx="78867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Reliability Assessment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lang="zh-CN" altLang="en-US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" y="1083733"/>
                <a:ext cx="9144000" cy="57742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Weibull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model for all components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Weibull model is log-scale-location family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Weib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𝑡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𝜂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=1−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𝜂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has extreme value distribution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=1−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Times New Roman" panose="020205030504050903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50305040509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50305040509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503050405090304" pitchFamily="18" charset="0"/>
                              </a:rPr>
                              <m:t>𝜂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83733"/>
                <a:ext cx="9144000" cy="5774266"/>
              </a:xfrm>
              <a:blipFill rotWithShape="1">
                <a:blip r:embed="rId2"/>
                <a:stretch>
                  <a:fillRect t="-7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lang="zh-CN" altLang="en-US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1026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2904" r="7880" b="49319"/>
          <a:stretch>
            <a:fillRect/>
          </a:stretch>
        </p:blipFill>
        <p:spPr bwMode="auto">
          <a:xfrm>
            <a:off x="1337733" y="1151466"/>
            <a:ext cx="57245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50114" r="7880" b="1547"/>
          <a:stretch>
            <a:fillRect/>
          </a:stretch>
        </p:blipFill>
        <p:spPr bwMode="auto">
          <a:xfrm>
            <a:off x="1337733" y="2856706"/>
            <a:ext cx="57245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4575174"/>
                <a:ext cx="8100483" cy="2146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Parallel system with Weibull components: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1−(1−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Convergence of coverage probability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1−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(0.9) 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large(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=50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</a:p>
              <a:p>
                <a:pPr lvl="1"/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In small sample cases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=5,10,20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), coverage rate of R-WCF expansion closer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1−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(0.9).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4575174"/>
                <a:ext cx="8100483" cy="2146299"/>
              </a:xfrm>
              <a:blipFill rotWithShape="1">
                <a:blip r:embed="rId3"/>
                <a:stretch>
                  <a:fillRect l="-8" t="-888" r="5" b="-11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lang="zh-CN" altLang="en-US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" y="1083733"/>
                <a:ext cx="9144000" cy="57742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3-out-of-5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system (assume different components).</a:t>
                </a:r>
                <a:endParaRPr lang="en-US" altLang="zh-CN" sz="11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≤5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83733"/>
                <a:ext cx="9144000" cy="5774266"/>
              </a:xfrm>
              <a:blipFill rotWithShape="1">
                <a:blip r:embed="rId2"/>
                <a:stretch>
                  <a:fillRect t="-7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Simulation</a:t>
            </a:r>
            <a:r>
              <a:rPr lang="zh-CN" altLang="en-US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" y="5167745"/>
                <a:ext cx="9047017" cy="1690254"/>
              </a:xfrm>
            </p:spPr>
            <p:txBody>
              <a:bodyPr/>
              <a:lstStyle/>
              <a:p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Convergence of coverage probability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1−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(0.9) when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large(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=50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</a:t>
                </a:r>
              </a:p>
              <a:p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In small sample cases 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=5,10,20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), coverage rate of R-WCF expansion closer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1−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(0.9).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5167745"/>
                <a:ext cx="9047017" cy="1690254"/>
              </a:xfrm>
              <a:blipFill rotWithShape="1">
                <a:blip r:embed="rId2"/>
                <a:stretch>
                  <a:fillRect t="-7" r="2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手机屏幕截图&#10;&#10;描述已自动生成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3293" r="7967" b="2454"/>
          <a:stretch>
            <a:fillRect/>
          </a:stretch>
        </p:blipFill>
        <p:spPr bwMode="auto">
          <a:xfrm>
            <a:off x="465282" y="982387"/>
            <a:ext cx="7875154" cy="4019104"/>
          </a:xfrm>
          <a:prstGeom prst="rect">
            <a:avLst/>
          </a:prstGeom>
          <a:ln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86933"/>
            <a:ext cx="9144000" cy="557106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Contributions:</a:t>
            </a:r>
          </a:p>
          <a:p>
            <a:pPr lvl="1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 a framework for contracting high order approximation confidence limits for system reliability, adapt to log-location-scale components model. </a:t>
            </a:r>
          </a:p>
          <a:p>
            <a:pPr marL="457200" lvl="1" indent="0">
              <a:buNone/>
            </a:pPr>
            <a:endParaRPr lang="en-US" altLang="zh-CN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Deficiency and Future works:</a:t>
            </a:r>
          </a:p>
          <a:p>
            <a:pPr lvl="1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When parameters close to bounds of parameter space (e.g. reliability close to 1, ultra high reliability), asymptotic methods usually performs poor. </a:t>
            </a:r>
          </a:p>
          <a:p>
            <a:pPr lvl="1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Extend to the cases with ultra high reliability systems. 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0" y="-2540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Summary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85604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954505"/>
            <a:ext cx="8189495" cy="522245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Contributions:</a:t>
            </a:r>
          </a:p>
          <a:p>
            <a:pPr lvl="1"/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We generate a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efficient and accurate method for solving the Bayesian inverse problem for a functional input through</a:t>
            </a:r>
          </a:p>
          <a:p>
            <a:pPr lvl="2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Employ a prior Gaussian process model for the functional input to be estimated with a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nondegenerate prior for its correlation parameters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</a:p>
          <a:p>
            <a:pPr lvl="2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Propose a two-stage </a:t>
            </a: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integrated MCMC and emulator construction method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that adaptively chooses the design points for the GP emulator based on an initial MCMC to reduce the effect of emulator prediction uncertainty on posterior inference. </a:t>
            </a:r>
          </a:p>
          <a:p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Future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work:</a:t>
            </a:r>
          </a:p>
          <a:p>
            <a:pPr lvl="1"/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Design strategy for follow-up physical experiment in addition to a follow-up computer experiment.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0059"/>
          </a:xfrm>
        </p:spPr>
        <p:txBody>
          <a:bodyPr>
            <a:normAutofit/>
          </a:bodyPr>
          <a:lstStyle/>
          <a:p>
            <a:pPr algn="ctr"/>
            <a:r>
              <a:rPr lang="en-US" altLang="zh-HK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Reliability Assessment </a:t>
            </a:r>
            <a:endParaRPr lang="zh-CN" altLang="en-US" sz="4000" dirty="0">
              <a:latin typeface="Rockwell" panose="02060503020205020403" pitchFamily="18" charset="0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0" y="846668"/>
            <a:ext cx="9144000" cy="601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503050405090304" pitchFamily="18" charset="0"/>
                <a:ea typeface="Adobe Myungjo Std M" panose="02020600000000000000" pitchFamily="18" charset="-128"/>
                <a:cs typeface="Times New Roman" panose="02020503050405090304" pitchFamily="18" charset="0"/>
              </a:rPr>
              <a:t>Statistical analysis for system reliability is an important issue discussed by statisticians and engineers for over six decades.</a:t>
            </a:r>
          </a:p>
          <a:p>
            <a:r>
              <a:rPr lang="en-US" altLang="zh-CN" sz="2400" dirty="0">
                <a:latin typeface="Times New Roman" panose="02020503050405090304" pitchFamily="18" charset="0"/>
                <a:ea typeface="Adobe Myungjo Std M" panose="02020600000000000000" pitchFamily="18" charset="-128"/>
                <a:cs typeface="Times New Roman" panose="02020503050405090304" pitchFamily="18" charset="0"/>
              </a:rPr>
              <a:t>Statistical analysis : point estimation and confidence interval. </a:t>
            </a:r>
          </a:p>
          <a:p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Point estimation for system reliability: Lack of measurement for uncertainty of parameter.</a:t>
            </a:r>
            <a:endParaRPr lang="en-US" altLang="zh-CN" sz="2400" dirty="0">
              <a:latin typeface="Times New Roman" panose="02020503050405090304" pitchFamily="18" charset="0"/>
              <a:ea typeface="Adobe Myungjo Std M" panose="02020600000000000000" pitchFamily="18" charset="-128"/>
              <a:cs typeface="Times New Roman" panose="02020503050405090304" pitchFamily="18" charset="0"/>
            </a:endParaRPr>
          </a:p>
          <a:p>
            <a:r>
              <a:rPr lang="en-US" altLang="zh-CN" sz="2400" dirty="0">
                <a:latin typeface="Times New Roman" panose="02020503050405090304" pitchFamily="18" charset="0"/>
                <a:ea typeface="Adobe Myungjo Std M" panose="02020600000000000000" pitchFamily="18" charset="-128"/>
                <a:cs typeface="Times New Roman" panose="02020503050405090304" pitchFamily="18" charset="0"/>
              </a:rPr>
              <a:t>Main purpose of system reliability assessment: Determine the lower confidence limits of systems reliability using components testing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16767" y="3852334"/>
                <a:ext cx="8310465" cy="1421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Definition</a:t>
                </a:r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: 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lower confidence limits(LCL) of system reliability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satisfies: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7" y="3852334"/>
                <a:ext cx="8310465" cy="1421992"/>
              </a:xfrm>
              <a:prstGeom prst="rect">
                <a:avLst/>
              </a:prstGeom>
              <a:blipFill rotWithShape="1">
                <a:blip r:embed="rId2"/>
                <a:stretch>
                  <a:fillRect l="-79" t="-476" r="-71" b="-445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72357"/>
            <a:ext cx="7886700" cy="540460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Book Antiqua" panose="02040602050305030304" pitchFamily="18" charset="0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985881" y="2286000"/>
            <a:ext cx="2053852" cy="688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System structure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79449" y="2312642"/>
            <a:ext cx="1908701" cy="688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Lifetime model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2400" y="2316982"/>
            <a:ext cx="2053852" cy="6576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Experimental data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96132" y="3964919"/>
            <a:ext cx="2291158" cy="102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System reliability assessment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23841" y="5532429"/>
            <a:ext cx="2263449" cy="988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LCL of system reliability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69989" y="1034713"/>
            <a:ext cx="2053852" cy="6576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Components information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985881" y="1003731"/>
            <a:ext cx="2053852" cy="688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System information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cxnSp>
        <p:nvCxnSpPr>
          <p:cNvPr id="22" name="直接连接符 21"/>
          <p:cNvCxnSpPr>
            <a:stCxn id="20" idx="2"/>
            <a:endCxn id="4" idx="0"/>
          </p:cNvCxnSpPr>
          <p:nvPr/>
        </p:nvCxnSpPr>
        <p:spPr>
          <a:xfrm>
            <a:off x="7012807" y="1692314"/>
            <a:ext cx="0" cy="593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9" idx="2"/>
            <a:endCxn id="6" idx="0"/>
          </p:cNvCxnSpPr>
          <p:nvPr/>
        </p:nvCxnSpPr>
        <p:spPr>
          <a:xfrm rot="5400000">
            <a:off x="1475787" y="1395854"/>
            <a:ext cx="624668" cy="121758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19" idx="2"/>
            <a:endCxn id="5" idx="0"/>
          </p:cNvCxnSpPr>
          <p:nvPr/>
        </p:nvCxnSpPr>
        <p:spPr>
          <a:xfrm rot="16200000" flipH="1">
            <a:off x="2755193" y="1334035"/>
            <a:ext cx="620328" cy="13368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0" idx="2"/>
            <a:endCxn id="12" idx="0"/>
          </p:cNvCxnSpPr>
          <p:nvPr/>
        </p:nvCxnSpPr>
        <p:spPr>
          <a:xfrm>
            <a:off x="4541711" y="4990588"/>
            <a:ext cx="13855" cy="541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stCxn id="6" idx="2"/>
            <a:endCxn id="10" idx="0"/>
          </p:cNvCxnSpPr>
          <p:nvPr/>
        </p:nvCxnSpPr>
        <p:spPr>
          <a:xfrm rot="16200000" flipH="1">
            <a:off x="2365350" y="1788558"/>
            <a:ext cx="990336" cy="336238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stCxn id="5" idx="2"/>
          </p:cNvCxnSpPr>
          <p:nvPr/>
        </p:nvCxnSpPr>
        <p:spPr>
          <a:xfrm rot="16200000" flipH="1">
            <a:off x="3910420" y="2824604"/>
            <a:ext cx="468525" cy="82176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4" idx="2"/>
          </p:cNvCxnSpPr>
          <p:nvPr/>
        </p:nvCxnSpPr>
        <p:spPr>
          <a:xfrm rot="5400000">
            <a:off x="5527221" y="1989073"/>
            <a:ext cx="500077" cy="247109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标题 1"/>
          <p:cNvSpPr txBox="1"/>
          <p:nvPr/>
        </p:nvSpPr>
        <p:spPr>
          <a:xfrm>
            <a:off x="0" y="0"/>
            <a:ext cx="9144000" cy="72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Reliability Assessment </a:t>
            </a:r>
            <a:endParaRPr lang="zh-CN" altLang="en-US" sz="4000" dirty="0">
              <a:latin typeface="Rockwell" panose="02060503020205020403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/>
          <a:lstStyle/>
          <a:p>
            <a:pPr algn="ctr"/>
            <a:r>
              <a:rPr lang="en-US" altLang="zh-HK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Reliability Assessment </a:t>
            </a:r>
            <a:r>
              <a:rPr lang="en-US" altLang="zh-CN" sz="2400" dirty="0">
                <a:latin typeface="Rockwell" panose="02060503020205020403" pitchFamily="18" charset="0"/>
              </a:rPr>
              <a:t> </a:t>
            </a:r>
            <a:endParaRPr lang="zh-CN" altLang="en-US" sz="2400" dirty="0">
              <a:latin typeface="Rockwell" panose="020605030202050204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99067"/>
            <a:ext cx="9144000" cy="585893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Literature review</a:t>
            </a:r>
          </a:p>
          <a:p>
            <a:pPr lvl="1"/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Bayesian method</a:t>
            </a:r>
          </a:p>
          <a:p>
            <a:pPr marL="457200" lvl="1" indent="0"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Winterbottom(1984),  Martz(1988)(1990),  Hamada(2004),</a:t>
            </a:r>
          </a:p>
          <a:p>
            <a:pPr marL="457200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benefit from proliferation of Markov chain Monte Carlo(MCMC)</a:t>
            </a:r>
          </a:p>
          <a:p>
            <a:pPr lvl="1"/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Approximate method</a:t>
            </a:r>
          </a:p>
          <a:p>
            <a:pPr marL="457200" lvl="1" indent="0">
              <a:buNone/>
            </a:pPr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WCF expansion: Winterbottom(1980)</a:t>
            </a:r>
          </a:p>
          <a:p>
            <a:pPr marL="457200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Delta method and improvement:  </a:t>
            </a: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Yili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 Hong(2008),(2014)</a:t>
            </a:r>
          </a:p>
          <a:p>
            <a:pPr marL="539750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Approximate accurate, based on the asymptotic theory in statistic.</a:t>
            </a:r>
            <a:endParaRPr lang="en-US" altLang="zh-CN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Exact method</a:t>
            </a:r>
          </a:p>
          <a:p>
            <a:pPr marL="539750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Buehler method: Buehler(1957);</a:t>
            </a:r>
          </a:p>
          <a:p>
            <a:pPr marL="539750" lvl="1" indent="0">
              <a:buNone/>
            </a:pPr>
            <a:r>
              <a:rPr lang="en-US" altLang="zh-CN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Kabaila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(2001)(2005), Fang(2005)</a:t>
            </a:r>
          </a:p>
          <a:p>
            <a:pPr lvl="1"/>
            <a:r>
              <a:rPr lang="en-US" altLang="zh-CN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Engineering approach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</a:p>
          <a:p>
            <a:pPr marL="567055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LM: Lindstrom &amp; Madden(1962),</a:t>
            </a:r>
          </a:p>
          <a:p>
            <a:pPr marL="567055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MML: Easterling(1972),</a:t>
            </a:r>
          </a:p>
          <a:p>
            <a:pPr marL="567055" lvl="1" indent="0">
              <a:buNone/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</a:rPr>
              <a:t>Equivalent method, have no specific statistical significance.</a:t>
            </a:r>
            <a:endParaRPr lang="zh-CN" altLang="en-US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5932"/>
            <a:ext cx="9144000" cy="6011335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Challenges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HK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 reliability assessment 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for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mission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critical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systems: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endParaRPr kumimoji="1"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High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accuracy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requirement;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kumimoji="1" lang="en-US" altLang="zh-CN" sz="2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Complex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system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structure;</a:t>
            </a:r>
          </a:p>
          <a:p>
            <a:pPr lvl="1"/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Limited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experimental</a:t>
            </a:r>
            <a:r>
              <a:rPr kumimoji="1" lang="zh-CN" altLang="en-US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data.</a:t>
            </a:r>
            <a:endParaRPr kumimoji="1" lang="en-US" altLang="zh-CN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procedure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based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on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Buehler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confidence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limits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surmount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these</a:t>
            </a:r>
            <a:r>
              <a:rPr kumimoji="1"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kumimoji="1"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problems.</a:t>
            </a:r>
          </a:p>
          <a:p>
            <a:r>
              <a:rPr lang="en-US" altLang="zh-CN" sz="2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Robert J Buehler. Confidence intervals for the product of two binomial parameters. JASA , 52(280):482–493, 1957.</a:t>
            </a:r>
          </a:p>
          <a:p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Original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method</a:t>
            </a:r>
            <a:r>
              <a:rPr lang="zh-CN" alt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concentrated on series of two binomial components.</a:t>
            </a:r>
            <a:endParaRPr lang="en-US" altLang="zh-CN" sz="2400" b="1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endParaRPr kumimoji="1" lang="zh-CN" altLang="en-US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Buehler Confidence Limits 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5999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Buehler Confidence Limits</a:t>
            </a:r>
            <a:endParaRPr lang="zh-CN" alt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-1" y="1117600"/>
                <a:ext cx="9143999" cy="57404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Fixed sample size of each component: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Sample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space: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={(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)|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∈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503050405090304" pitchFamily="18" charset="0"/>
                      </a:rPr>
                      <m:t>, 0≤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50305040509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=1,2}</m:t>
                    </m:r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Define an order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≽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(represented above with index j).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Confidence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limits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≥1−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117600"/>
                <a:ext cx="9143999" cy="5740400"/>
              </a:xfrm>
              <a:blipFill rotWithShape="1">
                <a:blip r:embed="rId3"/>
                <a:stretch>
                  <a:fillRect r="7" b="-3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-1386" y="863600"/>
                <a:ext cx="9145386" cy="5994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Buehler</a:t>
                </a:r>
                <a:r>
                  <a:rPr lang="zh-CN" altLang="en-US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method</a:t>
                </a:r>
                <a:r>
                  <a:rPr lang="zh-CN" altLang="en-US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can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be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generalized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to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arbitrary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system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with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no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limitation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on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component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model.</a:t>
                </a:r>
                <a:endParaRPr lang="en-US" altLang="zh-CN" b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b="1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Generalization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: Consider a coherent system, system reliability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𝑅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an increasing function of components reliability: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,</a:t>
                </a:r>
              </a:p>
              <a:p>
                <a:pPr lvl="1">
                  <a:lnSpc>
                    <a:spcPct val="130000"/>
                  </a:lnSpc>
                  <a:buSzPct val="4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 the parameters of </a:t>
                </a:r>
                <a:r>
                  <a:rPr lang="en-US" altLang="zh-CN" dirty="0" err="1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i-th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component model.</a:t>
                </a:r>
              </a:p>
              <a:p>
                <a:pPr lvl="1">
                  <a:lnSpc>
                    <a:spcPct val="130000"/>
                  </a:lnSpc>
                  <a:buSzPct val="4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503050405090304" pitchFamily="18" charset="0"/>
                      </a:rPr>
                      <m:t>𝜑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 increasing, smooth function, determined by system structure.</a:t>
                </a:r>
              </a:p>
              <a:p>
                <a:pPr lvl="1">
                  <a:lnSpc>
                    <a:spcPct val="130000"/>
                  </a:lnSpc>
                  <a:buSzPct val="4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: all possible result of components testing,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i.e.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sample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space.</a:t>
                </a:r>
              </a:p>
              <a:p>
                <a:pPr>
                  <a:lnSpc>
                    <a:spcPct val="130000"/>
                  </a:lnSpc>
                  <a:buSzPct val="40000"/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Define an order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≽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≽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is usually connected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with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estimation</a:t>
                </a:r>
                <a:r>
                  <a:rPr lang="zh-CN" altLang="en-US" dirty="0"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̂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r>
                  <a:rPr lang="en-US" altLang="zh-CN" dirty="0"/>
                  <a:t>Define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𝑹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386" y="863600"/>
                <a:ext cx="9145386" cy="5994400"/>
              </a:xfrm>
              <a:blipFill rotWithShape="1">
                <a:blip r:embed="rId3"/>
                <a:stretch>
                  <a:fillRect l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 txBox="1"/>
          <p:nvPr/>
        </p:nvSpPr>
        <p:spPr>
          <a:xfrm>
            <a:off x="-1386" y="-1"/>
            <a:ext cx="9145385" cy="86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latin typeface="Times New Roman" panose="02020503050405090304" pitchFamily="18" charset="0"/>
                <a:ea typeface="+mj-ea"/>
                <a:cs typeface="Times New Roman" panose="02020503050405090304" pitchFamily="18" charset="0"/>
              </a:rPr>
              <a:t>General Buehler Limits</a:t>
            </a:r>
            <a:endParaRPr lang="zh-CN" altLang="en-US" sz="4000" dirty="0">
              <a:latin typeface="Times New Roman" panose="02020503050405090304" pitchFamily="18" charset="0"/>
              <a:ea typeface="+mj-ea"/>
              <a:cs typeface="Times New Roman" panose="0202050305040509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6B7D-E8E8-4CA0-BC54-0DA259EE21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2910</Words>
  <Application>Microsoft Macintosh PowerPoint</Application>
  <PresentationFormat>On-screen Show (4:3)</PresentationFormat>
  <Paragraphs>616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等线</vt:lpstr>
      <vt:lpstr>Arial</vt:lpstr>
      <vt:lpstr>Book Antiqua</vt:lpstr>
      <vt:lpstr>Calibri</vt:lpstr>
      <vt:lpstr>Calibri Light</vt:lpstr>
      <vt:lpstr>Cambria Math</vt:lpstr>
      <vt:lpstr>Rockwell</vt:lpstr>
      <vt:lpstr>Times New Roman</vt:lpstr>
      <vt:lpstr>Wingdings</vt:lpstr>
      <vt:lpstr>Office 主题​​</vt:lpstr>
      <vt:lpstr>Contributions to System Reliability Assessment and Bayesian Inverse Problems</vt:lpstr>
      <vt:lpstr>Outline</vt:lpstr>
      <vt:lpstr>System Reliability Assessment </vt:lpstr>
      <vt:lpstr>System Reliability Assessment </vt:lpstr>
      <vt:lpstr>PowerPoint Presentation</vt:lpstr>
      <vt:lpstr>System Reliability Assessment  </vt:lpstr>
      <vt:lpstr>PowerPoint Presentation</vt:lpstr>
      <vt:lpstr>Buehler Confidence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</vt:lpstr>
      <vt:lpstr>Simulation </vt:lpstr>
      <vt:lpstr>Simulation </vt:lpstr>
      <vt:lpstr>PowerPoint Presentation</vt:lpstr>
      <vt:lpstr>PowerPoint Presentation</vt:lpstr>
      <vt:lpstr>Approximation method for SRA</vt:lpstr>
      <vt:lpstr>Approximation method for SRA</vt:lpstr>
      <vt:lpstr>WCF expansion</vt:lpstr>
      <vt:lpstr>WCF expansion</vt:lpstr>
      <vt:lpstr>WCF expansion</vt:lpstr>
      <vt:lpstr>Proposed R-WCF expansion</vt:lpstr>
      <vt:lpstr>Proposed R-WCF expansion</vt:lpstr>
      <vt:lpstr>Proposed R-WCF expansion</vt:lpstr>
      <vt:lpstr>Proposed R-WCF expansion</vt:lpstr>
      <vt:lpstr>Simulation </vt:lpstr>
      <vt:lpstr>Simulation </vt:lpstr>
      <vt:lpstr>Simulation </vt:lpstr>
      <vt:lpstr>Simulation 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赵辉</dc:creator>
  <cp:lastModifiedBy>Li, Zhaohui</cp:lastModifiedBy>
  <cp:revision>318</cp:revision>
  <dcterms:created xsi:type="dcterms:W3CDTF">2020-05-27T09:15:22Z</dcterms:created>
  <dcterms:modified xsi:type="dcterms:W3CDTF">2022-12-06T02:35:53Z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